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  <p:embeddedFont>
      <p:font typeface="Filson Soft Medium" panose="00000600000000000000" pitchFamily="50" charset="0"/>
      <p:regular r:id="rId8"/>
      <p: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D3B05"/>
    <a:srgbClr val="F5F5F5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1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BEF3D-CF7F-4DD0-8F68-1781E810AAF5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B159B-E7E4-4A11-B37F-F0E453B332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-1077" b="30833"/>
          <a:stretch/>
        </p:blipFill>
        <p:spPr>
          <a:xfrm>
            <a:off x="-2389923" y="1222163"/>
            <a:ext cx="3919739" cy="504263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558209" y="6264794"/>
            <a:ext cx="532109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50" dirty="0">
                <a:solidFill>
                  <a:srgbClr val="E73B3D"/>
                </a:solidFill>
                <a:latin typeface="Filson Soft Medium" panose="00000600000000000000" pitchFamily="50" charset="0"/>
              </a:rPr>
              <a:t>Compassionate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00A9CE"/>
                </a:solidFill>
                <a:latin typeface="Filson Soft Medium" panose="00000600000000000000" pitchFamily="50" charset="0"/>
              </a:rPr>
              <a:t>Aspirational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43AF2A"/>
                </a:solidFill>
                <a:latin typeface="Filson Soft Medium" panose="00000600000000000000" pitchFamily="50" charset="0"/>
              </a:rPr>
              <a:t>Resourceful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FFB81C"/>
                </a:solidFill>
                <a:latin typeface="Filson Soft Medium" panose="00000600000000000000" pitchFamily="50" charset="0"/>
              </a:rPr>
              <a:t>Excellent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91"/>
          <a:stretch/>
        </p:blipFill>
        <p:spPr>
          <a:xfrm>
            <a:off x="7559623" y="1"/>
            <a:ext cx="1584377" cy="135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15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0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17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3" t="-1" r="-1077" b="39303"/>
          <a:stretch/>
        </p:blipFill>
        <p:spPr>
          <a:xfrm>
            <a:off x="0" y="3036639"/>
            <a:ext cx="4007224" cy="382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6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77" b="29415"/>
          <a:stretch/>
        </p:blipFill>
        <p:spPr>
          <a:xfrm>
            <a:off x="2501764" y="-2690758"/>
            <a:ext cx="3433954" cy="450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4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61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4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12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07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2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7E2DE48-A7BB-415D-9101-8510BE82F7B9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3079FC-E2E4-4848-8D94-3C6CF3CF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0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91"/>
          <a:stretch/>
        </p:blipFill>
        <p:spPr>
          <a:xfrm>
            <a:off x="6642847" y="0"/>
            <a:ext cx="2501154" cy="152684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402340" y="6300244"/>
            <a:ext cx="5741660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50" dirty="0">
                <a:solidFill>
                  <a:srgbClr val="E73B3D"/>
                </a:solidFill>
                <a:latin typeface="Filson Soft Medium" panose="00000600000000000000" pitchFamily="50" charset="0"/>
              </a:rPr>
              <a:t>Compassionate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00A9CE"/>
                </a:solidFill>
                <a:latin typeface="Filson Soft Medium" panose="00000600000000000000" pitchFamily="50" charset="0"/>
              </a:rPr>
              <a:t>Aspirational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43AF2A"/>
                </a:solidFill>
                <a:latin typeface="Filson Soft Medium" panose="00000600000000000000" pitchFamily="50" charset="0"/>
              </a:rPr>
              <a:t>Resourceful</a:t>
            </a:r>
            <a:r>
              <a:rPr lang="en-GB" sz="1650" dirty="0">
                <a:latin typeface="Filson Soft Medium" panose="00000600000000000000" pitchFamily="50" charset="0"/>
              </a:rPr>
              <a:t> </a:t>
            </a:r>
            <a:r>
              <a:rPr lang="en-GB" sz="1650" dirty="0">
                <a:solidFill>
                  <a:srgbClr val="FFB81C"/>
                </a:solidFill>
                <a:latin typeface="Filson Soft Medium" panose="00000600000000000000" pitchFamily="50" charset="0"/>
              </a:rPr>
              <a:t>Excellent</a:t>
            </a:r>
          </a:p>
        </p:txBody>
      </p:sp>
    </p:spTree>
    <p:extLst>
      <p:ext uri="{BB962C8B-B14F-4D97-AF65-F5344CB8AC3E}">
        <p14:creationId xmlns:p14="http://schemas.microsoft.com/office/powerpoint/2010/main" val="335358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E90B6641-4A0B-7AA6-6FE9-FDB5FFDA23A6}"/>
              </a:ext>
            </a:extLst>
          </p:cNvPr>
          <p:cNvSpPr/>
          <p:nvPr/>
        </p:nvSpPr>
        <p:spPr>
          <a:xfrm rot="483245">
            <a:off x="4823954" y="5377941"/>
            <a:ext cx="2314075" cy="705600"/>
          </a:xfrm>
          <a:prstGeom prst="wedgeEllipseCallout">
            <a:avLst>
              <a:gd name="adj1" fmla="val -72484"/>
              <a:gd name="adj2" fmla="val -27389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omic Sans MS" panose="030F0702030302020204" pitchFamily="66" charset="0"/>
              </a:rPr>
              <a:t>*Kindly supported by the Royal Berks Charity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9EA52D-A87E-3D43-24FD-BC6743A47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br>
              <a:rPr lang="en-GB" sz="3000" dirty="0">
                <a:latin typeface="Filson Soft Medium" panose="00000600000000000000" charset="0"/>
              </a:rPr>
            </a:br>
            <a:br>
              <a:rPr lang="en-GB" sz="3000" dirty="0">
                <a:latin typeface="Filson Soft Medium" panose="00000600000000000000" charset="0"/>
              </a:rPr>
            </a:br>
            <a:br>
              <a:rPr lang="en-GB" sz="3000" dirty="0">
                <a:latin typeface="Filson Soft Medium" panose="00000600000000000000" charset="0"/>
              </a:rPr>
            </a:br>
            <a:br>
              <a:rPr lang="en-GB" sz="3000" dirty="0">
                <a:latin typeface="Filson Soft Medium" panose="00000600000000000000" charset="0"/>
              </a:rPr>
            </a:br>
            <a:endParaRPr lang="en-GB" dirty="0">
              <a:latin typeface="Filson Soft Medium" panose="00000600000000000000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CF8F5-A47B-8485-6E68-2F957CA8F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4164" y="3942375"/>
            <a:ext cx="3384977" cy="150018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900" dirty="0">
                <a:solidFill>
                  <a:srgbClr val="00B050"/>
                </a:solidFill>
                <a:latin typeface="Filson Soft Medium" panose="00000600000000000000" charset="0"/>
              </a:rPr>
              <a:t>If you support someone </a:t>
            </a:r>
            <a:r>
              <a:rPr lang="en-GB" sz="1900" b="1" dirty="0">
                <a:solidFill>
                  <a:srgbClr val="00B050"/>
                </a:solidFill>
                <a:latin typeface="Filson Soft Medium" panose="00000600000000000000" charset="0"/>
              </a:rPr>
              <a:t>currently in hospital </a:t>
            </a:r>
            <a:r>
              <a:rPr lang="en-GB" sz="1900" dirty="0">
                <a:solidFill>
                  <a:srgbClr val="00B050"/>
                </a:solidFill>
                <a:latin typeface="Filson Soft Medium" panose="00000600000000000000" charset="0"/>
              </a:rPr>
              <a:t>– come along for support, information, advice and a free cuppa</a:t>
            </a:r>
            <a:r>
              <a:rPr lang="en-GB" sz="1900" dirty="0">
                <a:solidFill>
                  <a:srgbClr val="FF0000"/>
                </a:solidFill>
                <a:latin typeface="Filson Soft Medium" panose="00000600000000000000" charset="0"/>
              </a:rPr>
              <a:t>*</a:t>
            </a:r>
            <a:r>
              <a:rPr lang="en-GB" sz="1900" dirty="0">
                <a:solidFill>
                  <a:srgbClr val="00B050"/>
                </a:solidFill>
                <a:latin typeface="Filson Soft Medium" panose="00000600000000000000" charset="0"/>
              </a:rPr>
              <a:t>!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168" y="4163558"/>
            <a:ext cx="1909949" cy="15001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BEB887-70CB-38C3-A64C-BE8859C6584D}"/>
              </a:ext>
            </a:extLst>
          </p:cNvPr>
          <p:cNvSpPr txBox="1"/>
          <p:nvPr/>
        </p:nvSpPr>
        <p:spPr>
          <a:xfrm>
            <a:off x="121522" y="1422082"/>
            <a:ext cx="3384977" cy="5136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Aft>
                <a:spcPts val="600"/>
              </a:spcAft>
              <a:defRPr sz="2800" b="1"/>
            </a:pPr>
            <a:r>
              <a:rPr lang="en-GB" u="sng" dirty="0">
                <a:solidFill>
                  <a:srgbClr val="000000"/>
                </a:solidFill>
                <a:latin typeface="Filson Soft Medium" panose="00000600000000000000" charset="0"/>
              </a:rPr>
              <a:t>WHEN?</a:t>
            </a:r>
          </a:p>
          <a:p>
            <a:pPr algn="ctr">
              <a:lnSpc>
                <a:spcPct val="110000"/>
              </a:lnSpc>
              <a:spcAft>
                <a:spcPts val="600"/>
              </a:spcAft>
              <a:defRPr sz="1800" i="1"/>
            </a:pPr>
            <a:r>
              <a:rPr lang="en-GB" sz="1600" dirty="0">
                <a:solidFill>
                  <a:srgbClr val="FF0000"/>
                </a:solidFill>
                <a:latin typeface="Filson Soft Medium" panose="00000600000000000000" charset="0"/>
              </a:rPr>
              <a:t>2nd TUESDAY of every month</a:t>
            </a:r>
            <a:br>
              <a:rPr lang="en-GB" sz="1600" dirty="0">
                <a:solidFill>
                  <a:srgbClr val="FF0000"/>
                </a:solidFill>
                <a:latin typeface="Filson Soft Medium" panose="00000600000000000000" charset="0"/>
              </a:rPr>
            </a:br>
            <a:r>
              <a:rPr lang="en-GB" sz="1600" dirty="0">
                <a:solidFill>
                  <a:srgbClr val="FF0000"/>
                </a:solidFill>
                <a:latin typeface="Filson Soft Medium" panose="00000600000000000000" charset="0"/>
              </a:rPr>
              <a:t>10am – 11.30am 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13th January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10th February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10th March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14th April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12th May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9th June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14th July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11th August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8th September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13th October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10th November 2026</a:t>
            </a:r>
          </a:p>
          <a:p>
            <a:pPr lvl="1" algn="ctr">
              <a:lnSpc>
                <a:spcPct val="110000"/>
              </a:lnSpc>
              <a:spcAft>
                <a:spcPts val="600"/>
              </a:spcAft>
              <a:defRPr sz="1800"/>
            </a:pPr>
            <a:r>
              <a:rPr lang="en-GB" sz="1400" dirty="0">
                <a:latin typeface="Filson Soft Medium" panose="00000600000000000000" charset="0"/>
              </a:rPr>
              <a:t>8th December 2026</a:t>
            </a:r>
          </a:p>
          <a:p>
            <a:pPr>
              <a:defRPr sz="1600"/>
            </a:pPr>
            <a:endParaRPr lang="en-GB" i="1" dirty="0">
              <a:latin typeface="Filson Soft Medium" panose="00000600000000000000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1E8A7DF-0962-D45B-9C16-0872D7145CAA}"/>
              </a:ext>
            </a:extLst>
          </p:cNvPr>
          <p:cNvSpPr/>
          <p:nvPr/>
        </p:nvSpPr>
        <p:spPr>
          <a:xfrm>
            <a:off x="2754058" y="2033214"/>
            <a:ext cx="3276857" cy="17762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u="sng" dirty="0">
                <a:solidFill>
                  <a:schemeClr val="tx1"/>
                </a:solidFill>
                <a:latin typeface="Filson Soft Medium" panose="00000600000000000000" charset="0"/>
              </a:rPr>
              <a:t>WHERE?</a:t>
            </a:r>
            <a:r>
              <a:rPr lang="en-GB" sz="2000" dirty="0">
                <a:solidFill>
                  <a:schemeClr val="tx1"/>
                </a:solidFill>
                <a:latin typeface="Filson Soft Medium" panose="00000600000000000000" charset="0"/>
              </a:rPr>
              <a:t> 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Filson Soft Medium" panose="00000600000000000000" charset="0"/>
              </a:rPr>
              <a:t>In the Eating HUB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Filson Soft Medium" panose="00000600000000000000" charset="0"/>
              </a:rPr>
              <a:t>Main Restaurant, Level 1 South Block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3888" y="353306"/>
            <a:ext cx="78867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>
              <a:solidFill>
                <a:srgbClr val="00B050"/>
              </a:solidFill>
              <a:latin typeface="Filson Soft Medium" panose="00000600000000000000" charset="0"/>
            </a:endParaRPr>
          </a:p>
          <a:p>
            <a:endParaRPr lang="en-GB" sz="3600" dirty="0">
              <a:solidFill>
                <a:srgbClr val="00B050"/>
              </a:solidFill>
              <a:latin typeface="Filson Soft Medium" panose="00000600000000000000" charset="0"/>
            </a:endParaRPr>
          </a:p>
          <a:p>
            <a:r>
              <a:rPr lang="en-GB" sz="2800" dirty="0">
                <a:solidFill>
                  <a:srgbClr val="00B050"/>
                </a:solidFill>
                <a:latin typeface="Filson Soft Medium" panose="00000600000000000000" charset="0"/>
              </a:rPr>
              <a:t>Carers Café at the Royal Berkshire Hospital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333695" y="1415438"/>
            <a:ext cx="85039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GB" sz="2200" dirty="0">
                <a:latin typeface="Filson Soft Medium" panose="00000600000000000000" charset="0"/>
              </a:rPr>
            </a:br>
            <a:br>
              <a:rPr lang="en-GB" sz="2400" dirty="0">
                <a:solidFill>
                  <a:srgbClr val="00B050"/>
                </a:solidFill>
                <a:latin typeface="Filson Soft Medium" panose="00000600000000000000" charset="0"/>
              </a:rPr>
            </a:br>
            <a:endParaRPr lang="en-GB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64B0CF-6FF0-1C2E-535F-3F7BA72BCCFC}"/>
              </a:ext>
            </a:extLst>
          </p:cNvPr>
          <p:cNvSpPr txBox="1"/>
          <p:nvPr/>
        </p:nvSpPr>
        <p:spPr>
          <a:xfrm>
            <a:off x="6248492" y="2098189"/>
            <a:ext cx="2806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Filson Soft Medium" panose="00000600000000000000" charset="0"/>
              </a:rPr>
              <a:t>WHY?</a:t>
            </a:r>
          </a:p>
          <a:p>
            <a:r>
              <a:rPr lang="en-GB" dirty="0">
                <a:latin typeface="Filson Soft Medium" panose="00000600000000000000" charset="0"/>
              </a:rPr>
              <a:t>If someone depends on you, and they cannot manage without your help – there is information, advice and support available for you too.</a:t>
            </a:r>
          </a:p>
        </p:txBody>
      </p:sp>
    </p:spTree>
    <p:extLst>
      <p:ext uri="{BB962C8B-B14F-4D97-AF65-F5344CB8AC3E}">
        <p14:creationId xmlns:p14="http://schemas.microsoft.com/office/powerpoint/2010/main" val="33357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1581</TotalTime>
  <Words>130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 Light</vt:lpstr>
      <vt:lpstr>Comic Sans MS</vt:lpstr>
      <vt:lpstr>Arial</vt:lpstr>
      <vt:lpstr>Filson Soft Medium</vt:lpstr>
      <vt:lpstr>Calibri</vt:lpstr>
      <vt:lpstr>Office Theme</vt:lpstr>
      <vt:lpstr>    </vt:lpstr>
    </vt:vector>
  </TitlesOfParts>
  <Company>RBHCCMRED001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Norbury Niall</dc:creator>
  <cp:lastModifiedBy>Lucy Gilmore</cp:lastModifiedBy>
  <cp:revision>33</cp:revision>
  <dcterms:created xsi:type="dcterms:W3CDTF">2023-06-05T13:41:08Z</dcterms:created>
  <dcterms:modified xsi:type="dcterms:W3CDTF">2026-01-20T11:29:08Z</dcterms:modified>
</cp:coreProperties>
</file>